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418" r:id="rId3"/>
    <p:sldId id="402" r:id="rId4"/>
    <p:sldId id="413" r:id="rId5"/>
    <p:sldId id="422" r:id="rId6"/>
    <p:sldId id="404" r:id="rId7"/>
    <p:sldId id="420" r:id="rId8"/>
    <p:sldId id="416" r:id="rId9"/>
    <p:sldId id="415" r:id="rId10"/>
    <p:sldId id="421" r:id="rId11"/>
    <p:sldId id="414" r:id="rId12"/>
    <p:sldId id="257" r:id="rId13"/>
    <p:sldId id="263" r:id="rId14"/>
    <p:sldId id="260" r:id="rId15"/>
    <p:sldId id="417" r:id="rId16"/>
    <p:sldId id="410" r:id="rId17"/>
    <p:sldId id="401" r:id="rId18"/>
    <p:sldId id="407" r:id="rId19"/>
    <p:sldId id="264" r:id="rId20"/>
    <p:sldId id="412" r:id="rId21"/>
    <p:sldId id="400" r:id="rId22"/>
    <p:sldId id="419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CB"/>
    <a:srgbClr val="FF3955"/>
    <a:srgbClr val="00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206C1-7B43-40BE-BBFD-CEEADE93A1B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A8E73-C67D-47A5-8F14-508761D6BA2A}">
      <dgm:prSet phldrT="[Text]"/>
      <dgm:spPr>
        <a:solidFill>
          <a:srgbClr val="FF3955"/>
        </a:solidFill>
      </dgm:spPr>
      <dgm:t>
        <a:bodyPr/>
        <a:lstStyle/>
        <a:p>
          <a:r>
            <a:rPr lang="en-US" dirty="0">
              <a:latin typeface="Euclid Circular A" panose="020B0504000000000000" pitchFamily="34" charset="0"/>
              <a:ea typeface="Euclid Circular A" panose="020B0504000000000000" pitchFamily="34" charset="0"/>
            </a:rPr>
            <a:t>Marketing Planning</a:t>
          </a:r>
        </a:p>
      </dgm:t>
    </dgm:pt>
    <dgm:pt modelId="{43BECFB4-2597-454B-9789-469A4A6BF7D3}" type="parTrans" cxnId="{1AC3F411-13D3-42BA-AA67-4B7D2DA5D6A1}">
      <dgm:prSet/>
      <dgm:spPr/>
      <dgm:t>
        <a:bodyPr/>
        <a:lstStyle/>
        <a:p>
          <a:endParaRPr lang="en-US"/>
        </a:p>
      </dgm:t>
    </dgm:pt>
    <dgm:pt modelId="{46D9AA0C-9C20-41C7-9440-08D0D22BA512}" type="sibTrans" cxnId="{1AC3F411-13D3-42BA-AA67-4B7D2DA5D6A1}">
      <dgm:prSet/>
      <dgm:spPr/>
      <dgm:t>
        <a:bodyPr/>
        <a:lstStyle/>
        <a:p>
          <a:endParaRPr lang="en-US"/>
        </a:p>
      </dgm:t>
    </dgm:pt>
    <dgm:pt modelId="{53A81AB7-4B57-4562-A01F-B70F058A0EFD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The Environment</a:t>
          </a:r>
        </a:p>
      </dgm:t>
    </dgm:pt>
    <dgm:pt modelId="{47EA3AA7-5E7E-4F22-8A9D-161762DFA9DE}" type="parTrans" cxnId="{8A482D49-B9E1-4D29-92EA-7881A0B050B2}">
      <dgm:prSet/>
      <dgm:spPr/>
      <dgm:t>
        <a:bodyPr/>
        <a:lstStyle/>
        <a:p>
          <a:endParaRPr lang="en-US"/>
        </a:p>
      </dgm:t>
    </dgm:pt>
    <dgm:pt modelId="{F171C585-21CD-4E1C-A89E-DBA86FF8412B}" type="sibTrans" cxnId="{8A482D49-B9E1-4D29-92EA-7881A0B050B2}">
      <dgm:prSet/>
      <dgm:spPr/>
      <dgm:t>
        <a:bodyPr/>
        <a:lstStyle/>
        <a:p>
          <a:endParaRPr lang="en-US"/>
        </a:p>
      </dgm:t>
    </dgm:pt>
    <dgm:pt modelId="{0514B196-4C19-4227-B02D-1707B39D8ACC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Performance Data</a:t>
          </a:r>
        </a:p>
      </dgm:t>
    </dgm:pt>
    <dgm:pt modelId="{585F3E6B-C10E-40C5-8250-9925D4DBBD77}" type="parTrans" cxnId="{8499EE73-78E7-4D3F-B59C-ACCAAA25F2AA}">
      <dgm:prSet/>
      <dgm:spPr/>
      <dgm:t>
        <a:bodyPr/>
        <a:lstStyle/>
        <a:p>
          <a:endParaRPr lang="en-US"/>
        </a:p>
      </dgm:t>
    </dgm:pt>
    <dgm:pt modelId="{FD6C0377-67D3-4860-AC39-1EFAB6CF4AA7}" type="sibTrans" cxnId="{8499EE73-78E7-4D3F-B59C-ACCAAA25F2AA}">
      <dgm:prSet/>
      <dgm:spPr/>
      <dgm:t>
        <a:bodyPr/>
        <a:lstStyle/>
        <a:p>
          <a:endParaRPr lang="en-US"/>
        </a:p>
      </dgm:t>
    </dgm:pt>
    <dgm:pt modelId="{4E1142F3-35D3-4F53-BA1F-59CC77471E7E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Segmentation</a:t>
          </a:r>
        </a:p>
      </dgm:t>
    </dgm:pt>
    <dgm:pt modelId="{218649AD-912A-400A-8889-C475F4764F85}" type="parTrans" cxnId="{83E2BEEA-D0C8-4C84-91B6-CA5974024B00}">
      <dgm:prSet/>
      <dgm:spPr/>
      <dgm:t>
        <a:bodyPr/>
        <a:lstStyle/>
        <a:p>
          <a:endParaRPr lang="en-US"/>
        </a:p>
      </dgm:t>
    </dgm:pt>
    <dgm:pt modelId="{640DB2A5-A673-4C0F-A61F-8AB2053010A5}" type="sibTrans" cxnId="{83E2BEEA-D0C8-4C84-91B6-CA5974024B00}">
      <dgm:prSet/>
      <dgm:spPr/>
      <dgm:t>
        <a:bodyPr/>
        <a:lstStyle/>
        <a:p>
          <a:endParaRPr lang="en-US"/>
        </a:p>
      </dgm:t>
    </dgm:pt>
    <dgm:pt modelId="{5D220BB0-394B-4EEB-9A17-EA46AA1E256B}">
      <dgm:prSet phldrT="[Text]"/>
      <dgm:spPr/>
      <dgm:t>
        <a:bodyPr/>
        <a:lstStyle/>
        <a:p>
          <a:endParaRPr lang="en-US"/>
        </a:p>
      </dgm:t>
    </dgm:pt>
    <dgm:pt modelId="{A3ED6FF5-DA43-434E-92B1-A0BE14329A17}" type="parTrans" cxnId="{D7F7895E-5352-4E40-A504-FB0A4073E2BA}">
      <dgm:prSet/>
      <dgm:spPr/>
      <dgm:t>
        <a:bodyPr/>
        <a:lstStyle/>
        <a:p>
          <a:endParaRPr lang="en-US"/>
        </a:p>
      </dgm:t>
    </dgm:pt>
    <dgm:pt modelId="{EADA5B01-A817-427C-8A8A-7F16CBEC057B}" type="sibTrans" cxnId="{D7F7895E-5352-4E40-A504-FB0A4073E2BA}">
      <dgm:prSet/>
      <dgm:spPr/>
      <dgm:t>
        <a:bodyPr/>
        <a:lstStyle/>
        <a:p>
          <a:endParaRPr lang="en-US"/>
        </a:p>
      </dgm:t>
    </dgm:pt>
    <dgm:pt modelId="{A7C87319-BFB6-4EC2-B673-30858800B5EF}">
      <dgm:prSet phldrT="[Text]"/>
      <dgm:spPr/>
      <dgm:t>
        <a:bodyPr/>
        <a:lstStyle/>
        <a:p>
          <a:endParaRPr lang="en-US"/>
        </a:p>
      </dgm:t>
    </dgm:pt>
    <dgm:pt modelId="{ECAEB3F0-5134-4A86-A137-7C5BC92D7E68}" type="parTrans" cxnId="{02B8DD39-1B3D-4941-88CF-88035D4780D5}">
      <dgm:prSet/>
      <dgm:spPr/>
      <dgm:t>
        <a:bodyPr/>
        <a:lstStyle/>
        <a:p>
          <a:endParaRPr lang="en-US"/>
        </a:p>
      </dgm:t>
    </dgm:pt>
    <dgm:pt modelId="{499ADA50-2DD1-45A8-BDF6-F38DDFA3FD00}" type="sibTrans" cxnId="{02B8DD39-1B3D-4941-88CF-88035D4780D5}">
      <dgm:prSet/>
      <dgm:spPr/>
      <dgm:t>
        <a:bodyPr/>
        <a:lstStyle/>
        <a:p>
          <a:endParaRPr lang="en-US"/>
        </a:p>
      </dgm:t>
    </dgm:pt>
    <dgm:pt modelId="{88617182-A710-4E74-9221-64A7CC8139A8}">
      <dgm:prSet phldrT="[Text]"/>
      <dgm:spPr/>
      <dgm:t>
        <a:bodyPr/>
        <a:lstStyle/>
        <a:p>
          <a:endParaRPr lang="en-US"/>
        </a:p>
      </dgm:t>
    </dgm:pt>
    <dgm:pt modelId="{F069F09C-6CEA-4AE5-80DC-F8BEB247D0C9}" type="parTrans" cxnId="{DDA17C91-C281-4E01-9615-FD7721ADAC32}">
      <dgm:prSet/>
      <dgm:spPr/>
      <dgm:t>
        <a:bodyPr/>
        <a:lstStyle/>
        <a:p>
          <a:endParaRPr lang="en-US"/>
        </a:p>
      </dgm:t>
    </dgm:pt>
    <dgm:pt modelId="{B7EA1F32-FABA-41EC-86B2-E2EA50943DC8}" type="sibTrans" cxnId="{DDA17C91-C281-4E01-9615-FD7721ADAC32}">
      <dgm:prSet/>
      <dgm:spPr/>
      <dgm:t>
        <a:bodyPr/>
        <a:lstStyle/>
        <a:p>
          <a:endParaRPr lang="en-US"/>
        </a:p>
      </dgm:t>
    </dgm:pt>
    <dgm:pt modelId="{C87137A6-92F1-46DD-BD30-92DF8270083B}">
      <dgm:prSet phldrT="[Text]"/>
      <dgm:spPr/>
      <dgm:t>
        <a:bodyPr/>
        <a:lstStyle/>
        <a:p>
          <a:endParaRPr lang="en-US"/>
        </a:p>
      </dgm:t>
    </dgm:pt>
    <dgm:pt modelId="{060EF205-80A2-4247-AFB3-0E2352216002}" type="parTrans" cxnId="{1D214820-E577-4B6D-A68B-CBBDE53C51AD}">
      <dgm:prSet/>
      <dgm:spPr/>
      <dgm:t>
        <a:bodyPr/>
        <a:lstStyle/>
        <a:p>
          <a:endParaRPr lang="en-US"/>
        </a:p>
      </dgm:t>
    </dgm:pt>
    <dgm:pt modelId="{B31F717B-035B-4592-AF6B-818A4013491B}" type="sibTrans" cxnId="{1D214820-E577-4B6D-A68B-CBBDE53C51AD}">
      <dgm:prSet/>
      <dgm:spPr/>
      <dgm:t>
        <a:bodyPr/>
        <a:lstStyle/>
        <a:p>
          <a:endParaRPr lang="en-US"/>
        </a:p>
      </dgm:t>
    </dgm:pt>
    <dgm:pt modelId="{B2D495F7-97A4-4276-A44E-87028730192E}">
      <dgm:prSet phldrT="[Text]"/>
      <dgm:spPr/>
      <dgm:t>
        <a:bodyPr/>
        <a:lstStyle/>
        <a:p>
          <a:endParaRPr lang="en-US"/>
        </a:p>
      </dgm:t>
    </dgm:pt>
    <dgm:pt modelId="{A4F4C8D2-8951-4870-9E6F-F6D93886A8A8}" type="parTrans" cxnId="{214A2161-2337-4D37-9755-51F7C2A59EED}">
      <dgm:prSet/>
      <dgm:spPr/>
      <dgm:t>
        <a:bodyPr/>
        <a:lstStyle/>
        <a:p>
          <a:endParaRPr lang="en-US"/>
        </a:p>
      </dgm:t>
    </dgm:pt>
    <dgm:pt modelId="{0A2590D1-799E-45EC-B0EB-56D44DC781C4}" type="sibTrans" cxnId="{214A2161-2337-4D37-9755-51F7C2A59EED}">
      <dgm:prSet/>
      <dgm:spPr/>
      <dgm:t>
        <a:bodyPr/>
        <a:lstStyle/>
        <a:p>
          <a:endParaRPr lang="en-US"/>
        </a:p>
      </dgm:t>
    </dgm:pt>
    <dgm:pt modelId="{3AD7FB1F-F4E8-4EDD-A6F7-126CA691863A}">
      <dgm:prSet phldrT="[Text]"/>
      <dgm:spPr/>
      <dgm:t>
        <a:bodyPr/>
        <a:lstStyle/>
        <a:p>
          <a:endParaRPr lang="en-US"/>
        </a:p>
      </dgm:t>
    </dgm:pt>
    <dgm:pt modelId="{4AB87F45-66BA-4245-AEE5-BEB4BED6E022}" type="parTrans" cxnId="{4C043942-C132-4724-86C4-1CA452F50580}">
      <dgm:prSet/>
      <dgm:spPr/>
      <dgm:t>
        <a:bodyPr/>
        <a:lstStyle/>
        <a:p>
          <a:endParaRPr lang="en-US"/>
        </a:p>
      </dgm:t>
    </dgm:pt>
    <dgm:pt modelId="{7F4401D9-9759-4114-A73F-876F958F7594}" type="sibTrans" cxnId="{4C043942-C132-4724-86C4-1CA452F50580}">
      <dgm:prSet/>
      <dgm:spPr/>
      <dgm:t>
        <a:bodyPr/>
        <a:lstStyle/>
        <a:p>
          <a:endParaRPr lang="en-US"/>
        </a:p>
      </dgm:t>
    </dgm:pt>
    <dgm:pt modelId="{4F49304D-6EE3-45CC-9CD2-332DB8EB1905}">
      <dgm:prSet phldrT="[Text]"/>
      <dgm:spPr/>
      <dgm:t>
        <a:bodyPr/>
        <a:lstStyle/>
        <a:p>
          <a:endParaRPr lang="en-US"/>
        </a:p>
      </dgm:t>
    </dgm:pt>
    <dgm:pt modelId="{CF132D98-6FFD-4831-885A-879115166D70}" type="parTrans" cxnId="{6446AE71-AAD7-4E3F-8DFD-E9F2AC5B6A43}">
      <dgm:prSet/>
      <dgm:spPr/>
      <dgm:t>
        <a:bodyPr/>
        <a:lstStyle/>
        <a:p>
          <a:endParaRPr lang="en-US"/>
        </a:p>
      </dgm:t>
    </dgm:pt>
    <dgm:pt modelId="{E6F4D3A6-99E1-4779-8AAF-EAB4C3695D01}" type="sibTrans" cxnId="{6446AE71-AAD7-4E3F-8DFD-E9F2AC5B6A43}">
      <dgm:prSet/>
      <dgm:spPr/>
      <dgm:t>
        <a:bodyPr/>
        <a:lstStyle/>
        <a:p>
          <a:endParaRPr lang="en-US"/>
        </a:p>
      </dgm:t>
    </dgm:pt>
    <dgm:pt modelId="{E6DF56CD-76A6-4CF9-BA6A-9AAFFFFF9B6C}">
      <dgm:prSet phldrT="[Text]" custRadScaleRad="99245" custRadScaleInc="24689"/>
      <dgm:spPr/>
      <dgm:t>
        <a:bodyPr/>
        <a:lstStyle/>
        <a:p>
          <a:endParaRPr lang="en-US"/>
        </a:p>
      </dgm:t>
    </dgm:pt>
    <dgm:pt modelId="{1FC5CB7C-8395-4CB2-9F9B-167F012A02D7}" type="parTrans" cxnId="{AE947BC5-1721-4930-A4F6-C3993C0FF27D}">
      <dgm:prSet/>
      <dgm:spPr/>
      <dgm:t>
        <a:bodyPr/>
        <a:lstStyle/>
        <a:p>
          <a:endParaRPr lang="en-US"/>
        </a:p>
      </dgm:t>
    </dgm:pt>
    <dgm:pt modelId="{29539580-9CBA-4CF2-82D6-D5935852862A}" type="sibTrans" cxnId="{AE947BC5-1721-4930-A4F6-C3993C0FF27D}">
      <dgm:prSet/>
      <dgm:spPr/>
      <dgm:t>
        <a:bodyPr/>
        <a:lstStyle/>
        <a:p>
          <a:endParaRPr lang="en-US"/>
        </a:p>
      </dgm:t>
    </dgm:pt>
    <dgm:pt modelId="{64808504-653C-4691-A783-6739852C5020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Review</a:t>
          </a:r>
        </a:p>
      </dgm:t>
    </dgm:pt>
    <dgm:pt modelId="{1C86087C-52F0-4897-8CDE-943F49C5E54E}" type="parTrans" cxnId="{67F4B944-3EDD-4D6D-8857-1E435711E489}">
      <dgm:prSet/>
      <dgm:spPr/>
      <dgm:t>
        <a:bodyPr/>
        <a:lstStyle/>
        <a:p>
          <a:endParaRPr lang="en-US"/>
        </a:p>
      </dgm:t>
    </dgm:pt>
    <dgm:pt modelId="{1ED3109D-49D6-42EE-9893-58EE838782E4}" type="sibTrans" cxnId="{67F4B944-3EDD-4D6D-8857-1E435711E489}">
      <dgm:prSet/>
      <dgm:spPr/>
      <dgm:t>
        <a:bodyPr/>
        <a:lstStyle/>
        <a:p>
          <a:endParaRPr lang="en-US"/>
        </a:p>
      </dgm:t>
    </dgm:pt>
    <dgm:pt modelId="{07B75FCA-D206-4DD7-829B-291E2D3AC714}">
      <dgm:prSet phldrT="[Text]" custRadScaleRad="99245" custRadScaleInc="24689"/>
      <dgm:spPr/>
      <dgm:t>
        <a:bodyPr/>
        <a:lstStyle/>
        <a:p>
          <a:endParaRPr lang="en-US"/>
        </a:p>
      </dgm:t>
    </dgm:pt>
    <dgm:pt modelId="{41C62E32-DC46-4120-9B83-59AB708E898A}" type="parTrans" cxnId="{C3829974-557C-41FB-9C6B-45DBEDB94840}">
      <dgm:prSet/>
      <dgm:spPr/>
      <dgm:t>
        <a:bodyPr/>
        <a:lstStyle/>
        <a:p>
          <a:endParaRPr lang="en-US"/>
        </a:p>
      </dgm:t>
    </dgm:pt>
    <dgm:pt modelId="{9CA1820E-E9D3-4094-B9FD-DA049FEE2201}" type="sibTrans" cxnId="{C3829974-557C-41FB-9C6B-45DBEDB94840}">
      <dgm:prSet/>
      <dgm:spPr/>
      <dgm:t>
        <a:bodyPr/>
        <a:lstStyle/>
        <a:p>
          <a:endParaRPr lang="en-US"/>
        </a:p>
      </dgm:t>
    </dgm:pt>
    <dgm:pt modelId="{C213ADD1-B227-40EB-B675-3B16FFCA0B3C}">
      <dgm:prSet phldrT="[Text]" custRadScaleRad="99245" custRadScaleInc="24689"/>
      <dgm:spPr/>
      <dgm:t>
        <a:bodyPr/>
        <a:lstStyle/>
        <a:p>
          <a:endParaRPr lang="en-US"/>
        </a:p>
      </dgm:t>
    </dgm:pt>
    <dgm:pt modelId="{11B09195-9ABF-4AAF-BA34-4F64F22EAF2E}" type="parTrans" cxnId="{67697473-44A4-41B3-A516-2C5AEFDAD2FF}">
      <dgm:prSet/>
      <dgm:spPr/>
      <dgm:t>
        <a:bodyPr/>
        <a:lstStyle/>
        <a:p>
          <a:endParaRPr lang="en-US"/>
        </a:p>
      </dgm:t>
    </dgm:pt>
    <dgm:pt modelId="{B6A1D9CC-98CE-49D4-A671-660A002A9855}" type="sibTrans" cxnId="{67697473-44A4-41B3-A516-2C5AEFDAD2FF}">
      <dgm:prSet/>
      <dgm:spPr/>
      <dgm:t>
        <a:bodyPr/>
        <a:lstStyle/>
        <a:p>
          <a:endParaRPr lang="en-US"/>
        </a:p>
      </dgm:t>
    </dgm:pt>
    <dgm:pt modelId="{035E992E-AFBA-474A-A803-9F0D3BF09E1C}">
      <dgm:prSet phldrT="[Text]" custRadScaleRad="95958" custRadScaleInc="-4468"/>
      <dgm:spPr/>
      <dgm:t>
        <a:bodyPr/>
        <a:lstStyle/>
        <a:p>
          <a:endParaRPr lang="en-US"/>
        </a:p>
      </dgm:t>
    </dgm:pt>
    <dgm:pt modelId="{976C98A7-ACFC-4C08-AEA3-B57EA170258A}" type="parTrans" cxnId="{63F0DCEA-CDF4-4741-9651-1D3E4F8BCDFF}">
      <dgm:prSet/>
      <dgm:spPr/>
      <dgm:t>
        <a:bodyPr/>
        <a:lstStyle/>
        <a:p>
          <a:endParaRPr lang="en-US"/>
        </a:p>
      </dgm:t>
    </dgm:pt>
    <dgm:pt modelId="{899BA02D-EFEA-455C-9733-61BA8368DB07}" type="sibTrans" cxnId="{63F0DCEA-CDF4-4741-9651-1D3E4F8BCDFF}">
      <dgm:prSet/>
      <dgm:spPr/>
      <dgm:t>
        <a:bodyPr/>
        <a:lstStyle/>
        <a:p>
          <a:endParaRPr lang="en-US"/>
        </a:p>
      </dgm:t>
    </dgm:pt>
    <dgm:pt modelId="{A15AF3D2-C80F-44EC-ABB8-45BB1B9C8ADB}">
      <dgm:prSet phldrT="[Text]" custRadScaleRad="95958" custRadScaleInc="-4468"/>
      <dgm:spPr/>
      <dgm:t>
        <a:bodyPr/>
        <a:lstStyle/>
        <a:p>
          <a:endParaRPr lang="en-US"/>
        </a:p>
      </dgm:t>
    </dgm:pt>
    <dgm:pt modelId="{CDC09DE5-FAAA-431A-990D-AA6D7F498509}" type="parTrans" cxnId="{64155B38-BF51-47A4-AC3B-1470DEB52D7C}">
      <dgm:prSet/>
      <dgm:spPr/>
      <dgm:t>
        <a:bodyPr/>
        <a:lstStyle/>
        <a:p>
          <a:endParaRPr lang="en-US"/>
        </a:p>
      </dgm:t>
    </dgm:pt>
    <dgm:pt modelId="{1E9BFFD3-9DD7-4ABC-9308-D3424EEE9CB7}" type="sibTrans" cxnId="{64155B38-BF51-47A4-AC3B-1470DEB52D7C}">
      <dgm:prSet/>
      <dgm:spPr/>
      <dgm:t>
        <a:bodyPr/>
        <a:lstStyle/>
        <a:p>
          <a:endParaRPr lang="en-US"/>
        </a:p>
      </dgm:t>
    </dgm:pt>
    <dgm:pt modelId="{D18C201D-C9BE-4CE5-903E-C8EEED1B0E43}">
      <dgm:prSet phldrT="[Text]" custRadScaleRad="95958" custRadScaleInc="-4468"/>
      <dgm:spPr/>
      <dgm:t>
        <a:bodyPr/>
        <a:lstStyle/>
        <a:p>
          <a:endParaRPr lang="en-US"/>
        </a:p>
      </dgm:t>
    </dgm:pt>
    <dgm:pt modelId="{2633070D-EB39-467D-A160-810CDCC5DDFE}" type="parTrans" cxnId="{769F7297-9272-4369-B4DE-A84E6414B7FB}">
      <dgm:prSet/>
      <dgm:spPr/>
      <dgm:t>
        <a:bodyPr/>
        <a:lstStyle/>
        <a:p>
          <a:endParaRPr lang="en-US"/>
        </a:p>
      </dgm:t>
    </dgm:pt>
    <dgm:pt modelId="{0A612C61-8FF9-482D-BABF-0CB04A1A8640}" type="sibTrans" cxnId="{769F7297-9272-4369-B4DE-A84E6414B7FB}">
      <dgm:prSet/>
      <dgm:spPr/>
      <dgm:t>
        <a:bodyPr/>
        <a:lstStyle/>
        <a:p>
          <a:endParaRPr lang="en-US"/>
        </a:p>
      </dgm:t>
    </dgm:pt>
    <dgm:pt modelId="{1BD619CD-00A9-48E7-B951-68DDB25BDFAD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Targeting</a:t>
          </a:r>
        </a:p>
      </dgm:t>
    </dgm:pt>
    <dgm:pt modelId="{03161785-4430-457C-966A-FB0B32A229A4}" type="parTrans" cxnId="{B2C740EA-31F4-46D9-A2A9-5830DCFA9AF3}">
      <dgm:prSet/>
      <dgm:spPr/>
      <dgm:t>
        <a:bodyPr/>
        <a:lstStyle/>
        <a:p>
          <a:endParaRPr lang="en-US"/>
        </a:p>
      </dgm:t>
    </dgm:pt>
    <dgm:pt modelId="{725FC5B5-8740-4794-944A-2658111DA10A}" type="sibTrans" cxnId="{B2C740EA-31F4-46D9-A2A9-5830DCFA9AF3}">
      <dgm:prSet/>
      <dgm:spPr/>
      <dgm:t>
        <a:bodyPr/>
        <a:lstStyle/>
        <a:p>
          <a:endParaRPr lang="en-US"/>
        </a:p>
      </dgm:t>
    </dgm:pt>
    <dgm:pt modelId="{A71267D2-4818-4918-88EA-16E66EE9ED13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Audience / Customer behavior</a:t>
          </a:r>
        </a:p>
      </dgm:t>
    </dgm:pt>
    <dgm:pt modelId="{5D29FA31-57BC-48A8-A4C3-F4051A4DFF7A}" type="parTrans" cxnId="{4C32E357-ED35-4006-B6E7-5CFBC9E02754}">
      <dgm:prSet/>
      <dgm:spPr/>
      <dgm:t>
        <a:bodyPr/>
        <a:lstStyle/>
        <a:p>
          <a:endParaRPr lang="en-GB"/>
        </a:p>
      </dgm:t>
    </dgm:pt>
    <dgm:pt modelId="{89DBD5B7-1113-46CE-8C50-5AD17A4C7463}" type="sibTrans" cxnId="{4C32E357-ED35-4006-B6E7-5CFBC9E02754}">
      <dgm:prSet/>
      <dgm:spPr/>
      <dgm:t>
        <a:bodyPr/>
        <a:lstStyle/>
        <a:p>
          <a:endParaRPr lang="en-GB"/>
        </a:p>
      </dgm:t>
    </dgm:pt>
    <dgm:pt modelId="{701FE385-D49E-4E1C-AB02-69CF0C208BE0}">
      <dgm:prSet phldrT="[Text]" custT="1"/>
      <dgm:spPr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baseline="0" dirty="0">
            <a:solidFill>
              <a:srgbClr val="000000"/>
            </a:solidFill>
            <a:latin typeface="Euclid Circular A" panose="020B0504000000000000" pitchFamily="34" charset="0"/>
            <a:ea typeface="Euclid Circular A" panose="020B0504000000000000" pitchFamily="34" charset="0"/>
            <a:cs typeface="Helvetica Light"/>
          </a:endParaRPr>
        </a:p>
      </dgm:t>
    </dgm:pt>
    <dgm:pt modelId="{6F395956-475B-4D1F-BCE3-A2669D1F67CA}" type="parTrans" cxnId="{56FBF97E-7803-4954-8324-E379534DB0B8}">
      <dgm:prSet/>
      <dgm:spPr/>
      <dgm:t>
        <a:bodyPr/>
        <a:lstStyle/>
        <a:p>
          <a:endParaRPr lang="en-GB"/>
        </a:p>
      </dgm:t>
    </dgm:pt>
    <dgm:pt modelId="{53A7A088-E50B-41F1-BC87-58E038F4DCCE}" type="sibTrans" cxnId="{56FBF97E-7803-4954-8324-E379534DB0B8}">
      <dgm:prSet/>
      <dgm:spPr/>
      <dgm:t>
        <a:bodyPr/>
        <a:lstStyle/>
        <a:p>
          <a:endParaRPr lang="en-GB"/>
        </a:p>
      </dgm:t>
    </dgm:pt>
    <dgm:pt modelId="{E0F2D999-8943-4CB5-8527-69DC5CF0B927}" type="pres">
      <dgm:prSet presAssocID="{CD9206C1-7B43-40BE-BBFD-CEEADE93A1B5}" presName="composite" presStyleCnt="0">
        <dgm:presLayoutVars>
          <dgm:chMax val="1"/>
          <dgm:dir/>
          <dgm:resizeHandles val="exact"/>
        </dgm:presLayoutVars>
      </dgm:prSet>
      <dgm:spPr/>
    </dgm:pt>
    <dgm:pt modelId="{76F6D7A4-D52B-4758-BDE0-3D387F0B0639}" type="pres">
      <dgm:prSet presAssocID="{CD9206C1-7B43-40BE-BBFD-CEEADE93A1B5}" presName="radial" presStyleCnt="0">
        <dgm:presLayoutVars>
          <dgm:animLvl val="ctr"/>
        </dgm:presLayoutVars>
      </dgm:prSet>
      <dgm:spPr/>
    </dgm:pt>
    <dgm:pt modelId="{D26ADDDD-1DF3-4F73-84E2-D91B47E8B793}" type="pres">
      <dgm:prSet presAssocID="{71FA8E73-C67D-47A5-8F14-508761D6BA2A}" presName="centerShape" presStyleLbl="vennNode1" presStyleIdx="0" presStyleCnt="7"/>
      <dgm:spPr/>
    </dgm:pt>
    <dgm:pt modelId="{49E837AA-60DC-481C-BEF4-E590D31E2DF1}" type="pres">
      <dgm:prSet presAssocID="{53A81AB7-4B57-4562-A01F-B70F058A0EFD}" presName="node" presStyleLbl="vennNode1" presStyleIdx="1" presStyleCnt="7" custRadScaleRad="95875" custRadScaleInc="-23136">
        <dgm:presLayoutVars>
          <dgm:bulletEnabled val="1"/>
        </dgm:presLayoutVars>
      </dgm:prSet>
      <dgm:spPr>
        <a:xfrm>
          <a:off x="3284802" y="96160"/>
          <a:ext cx="1558395" cy="1558395"/>
        </a:xfrm>
        <a:prstGeom prst="ellipse">
          <a:avLst/>
        </a:prstGeom>
      </dgm:spPr>
    </dgm:pt>
    <dgm:pt modelId="{D1408061-9BAC-42BE-B5F0-E9D817DC6ED6}" type="pres">
      <dgm:prSet presAssocID="{0514B196-4C19-4227-B02D-1707B39D8ACC}" presName="node" presStyleLbl="vennNode1" presStyleIdx="2" presStyleCnt="7" custRadScaleRad="102000" custRadScaleInc="-24831">
        <dgm:presLayoutVars>
          <dgm:bulletEnabled val="1"/>
        </dgm:presLayoutVars>
      </dgm:prSet>
      <dgm:spPr>
        <a:xfrm>
          <a:off x="4960544" y="911684"/>
          <a:ext cx="1558395" cy="1558395"/>
        </a:xfrm>
        <a:prstGeom prst="ellipse">
          <a:avLst/>
        </a:prstGeom>
      </dgm:spPr>
    </dgm:pt>
    <dgm:pt modelId="{1BB22C8C-AB58-4483-8AD5-8B454BE31060}" type="pres">
      <dgm:prSet presAssocID="{4E1142F3-35D3-4F53-BA1F-59CC77471E7E}" presName="node" presStyleLbl="vennNode1" presStyleIdx="3" presStyleCnt="7" custRadScaleRad="96359" custRadScaleInc="69276">
        <dgm:presLayoutVars>
          <dgm:bulletEnabled val="1"/>
        </dgm:presLayoutVars>
      </dgm:prSet>
      <dgm:spPr>
        <a:xfrm>
          <a:off x="3361485" y="3860271"/>
          <a:ext cx="1558395" cy="1558395"/>
        </a:xfrm>
        <a:prstGeom prst="ellipse">
          <a:avLst/>
        </a:prstGeom>
      </dgm:spPr>
    </dgm:pt>
    <dgm:pt modelId="{2868CC57-D3BE-4D25-A6C4-2E3A73F3830A}" type="pres">
      <dgm:prSet presAssocID="{1BD619CD-00A9-48E7-B951-68DDB25BDFAD}" presName="node" presStyleLbl="vennNode1" presStyleIdx="4" presStyleCnt="7" custRadScaleRad="94900" custRadScaleInc="77149">
        <dgm:presLayoutVars>
          <dgm:bulletEnabled val="1"/>
        </dgm:presLayoutVars>
      </dgm:prSet>
      <dgm:spPr>
        <a:xfrm>
          <a:off x="1425324" y="2893673"/>
          <a:ext cx="1558395" cy="1558395"/>
        </a:xfrm>
        <a:prstGeom prst="ellipse">
          <a:avLst/>
        </a:prstGeom>
      </dgm:spPr>
    </dgm:pt>
    <dgm:pt modelId="{B0184E3D-9B12-4367-93FA-E629992821EE}" type="pres">
      <dgm:prSet presAssocID="{64808504-653C-4691-A783-6739852C5020}" presName="node" presStyleLbl="vennNode1" presStyleIdx="5" presStyleCnt="7" custRadScaleRad="100856" custRadScaleInc="80428">
        <dgm:presLayoutVars>
          <dgm:bulletEnabled val="1"/>
        </dgm:presLayoutVars>
      </dgm:prSet>
      <dgm:spPr>
        <a:xfrm>
          <a:off x="1652219" y="947333"/>
          <a:ext cx="1558395" cy="1558395"/>
        </a:xfrm>
        <a:prstGeom prst="ellipse">
          <a:avLst/>
        </a:prstGeom>
      </dgm:spPr>
    </dgm:pt>
    <dgm:pt modelId="{74B91966-3B20-42DF-A4DB-FB9655E71215}" type="pres">
      <dgm:prSet presAssocID="{A71267D2-4818-4918-88EA-16E66EE9ED13}" presName="node" presStyleLbl="vennNode1" presStyleIdx="6" presStyleCnt="7" custRadScaleRad="98361" custRadScaleInc="269006">
        <dgm:presLayoutVars>
          <dgm:bulletEnabled val="1"/>
        </dgm:presLayoutVars>
      </dgm:prSet>
      <dgm:spPr/>
    </dgm:pt>
  </dgm:ptLst>
  <dgm:cxnLst>
    <dgm:cxn modelId="{FD09B803-52EF-45CA-BB8C-ACACE125A2BA}" type="presOf" srcId="{71FA8E73-C67D-47A5-8F14-508761D6BA2A}" destId="{D26ADDDD-1DF3-4F73-84E2-D91B47E8B793}" srcOrd="0" destOrd="0" presId="urn:microsoft.com/office/officeart/2005/8/layout/radial3"/>
    <dgm:cxn modelId="{1AC3F411-13D3-42BA-AA67-4B7D2DA5D6A1}" srcId="{CD9206C1-7B43-40BE-BBFD-CEEADE93A1B5}" destId="{71FA8E73-C67D-47A5-8F14-508761D6BA2A}" srcOrd="0" destOrd="0" parTransId="{43BECFB4-2597-454B-9789-469A4A6BF7D3}" sibTransId="{46D9AA0C-9C20-41C7-9440-08D0D22BA512}"/>
    <dgm:cxn modelId="{9C6E4D1B-96E8-4B94-8576-C112EB3DAC7C}" type="presOf" srcId="{1BD619CD-00A9-48E7-B951-68DDB25BDFAD}" destId="{2868CC57-D3BE-4D25-A6C4-2E3A73F3830A}" srcOrd="0" destOrd="0" presId="urn:microsoft.com/office/officeart/2005/8/layout/radial3"/>
    <dgm:cxn modelId="{1D214820-E577-4B6D-A68B-CBBDE53C51AD}" srcId="{CD9206C1-7B43-40BE-BBFD-CEEADE93A1B5}" destId="{C87137A6-92F1-46DD-BD30-92DF8270083B}" srcOrd="5" destOrd="0" parTransId="{060EF205-80A2-4247-AFB3-0E2352216002}" sibTransId="{B31F717B-035B-4592-AF6B-818A4013491B}"/>
    <dgm:cxn modelId="{64155B38-BF51-47A4-AC3B-1470DEB52D7C}" srcId="{CD9206C1-7B43-40BE-BBFD-CEEADE93A1B5}" destId="{A15AF3D2-C80F-44EC-ABB8-45BB1B9C8ADB}" srcOrd="13" destOrd="0" parTransId="{CDC09DE5-FAAA-431A-990D-AA6D7F498509}" sibTransId="{1E9BFFD3-9DD7-4ABC-9308-D3424EEE9CB7}"/>
    <dgm:cxn modelId="{02B8DD39-1B3D-4941-88CF-88035D4780D5}" srcId="{CD9206C1-7B43-40BE-BBFD-CEEADE93A1B5}" destId="{A7C87319-BFB6-4EC2-B673-30858800B5EF}" srcOrd="3" destOrd="0" parTransId="{ECAEB3F0-5134-4A86-A137-7C5BC92D7E68}" sibTransId="{499ADA50-2DD1-45A8-BDF6-F38DDFA3FD00}"/>
    <dgm:cxn modelId="{D7F7895E-5352-4E40-A504-FB0A4073E2BA}" srcId="{CD9206C1-7B43-40BE-BBFD-CEEADE93A1B5}" destId="{5D220BB0-394B-4EEB-9A17-EA46AA1E256B}" srcOrd="2" destOrd="0" parTransId="{A3ED6FF5-DA43-434E-92B1-A0BE14329A17}" sibTransId="{EADA5B01-A817-427C-8A8A-7F16CBEC057B}"/>
    <dgm:cxn modelId="{214A2161-2337-4D37-9755-51F7C2A59EED}" srcId="{CD9206C1-7B43-40BE-BBFD-CEEADE93A1B5}" destId="{B2D495F7-97A4-4276-A44E-87028730192E}" srcOrd="6" destOrd="0" parTransId="{A4F4C8D2-8951-4870-9E6F-F6D93886A8A8}" sibTransId="{0A2590D1-799E-45EC-B0EB-56D44DC781C4}"/>
    <dgm:cxn modelId="{4C043942-C132-4724-86C4-1CA452F50580}" srcId="{CD9206C1-7B43-40BE-BBFD-CEEADE93A1B5}" destId="{3AD7FB1F-F4E8-4EDD-A6F7-126CA691863A}" srcOrd="7" destOrd="0" parTransId="{4AB87F45-66BA-4245-AEE5-BEB4BED6E022}" sibTransId="{7F4401D9-9759-4114-A73F-876F958F7594}"/>
    <dgm:cxn modelId="{67F4B944-3EDD-4D6D-8857-1E435711E489}" srcId="{71FA8E73-C67D-47A5-8F14-508761D6BA2A}" destId="{64808504-653C-4691-A783-6739852C5020}" srcOrd="4" destOrd="0" parTransId="{1C86087C-52F0-4897-8CDE-943F49C5E54E}" sibTransId="{1ED3109D-49D6-42EE-9893-58EE838782E4}"/>
    <dgm:cxn modelId="{D72B0345-D491-424A-9473-337B84CA6E02}" type="presOf" srcId="{CD9206C1-7B43-40BE-BBFD-CEEADE93A1B5}" destId="{E0F2D999-8943-4CB5-8527-69DC5CF0B927}" srcOrd="0" destOrd="0" presId="urn:microsoft.com/office/officeart/2005/8/layout/radial3"/>
    <dgm:cxn modelId="{8A482D49-B9E1-4D29-92EA-7881A0B050B2}" srcId="{71FA8E73-C67D-47A5-8F14-508761D6BA2A}" destId="{53A81AB7-4B57-4562-A01F-B70F058A0EFD}" srcOrd="0" destOrd="0" parTransId="{47EA3AA7-5E7E-4F22-8A9D-161762DFA9DE}" sibTransId="{F171C585-21CD-4E1C-A89E-DBA86FF8412B}"/>
    <dgm:cxn modelId="{F64CC26B-D6ED-4426-B027-E8FFA28D8555}" type="presOf" srcId="{0514B196-4C19-4227-B02D-1707B39D8ACC}" destId="{D1408061-9BAC-42BE-B5F0-E9D817DC6ED6}" srcOrd="0" destOrd="0" presId="urn:microsoft.com/office/officeart/2005/8/layout/radial3"/>
    <dgm:cxn modelId="{7A4FE84B-97C5-452C-AD20-B744E83CEE35}" type="presOf" srcId="{4E1142F3-35D3-4F53-BA1F-59CC77471E7E}" destId="{1BB22C8C-AB58-4483-8AD5-8B454BE31060}" srcOrd="0" destOrd="0" presId="urn:microsoft.com/office/officeart/2005/8/layout/radial3"/>
    <dgm:cxn modelId="{6446AE71-AAD7-4E3F-8DFD-E9F2AC5B6A43}" srcId="{CD9206C1-7B43-40BE-BBFD-CEEADE93A1B5}" destId="{4F49304D-6EE3-45CC-9CD2-332DB8EB1905}" srcOrd="8" destOrd="0" parTransId="{CF132D98-6FFD-4831-885A-879115166D70}" sibTransId="{E6F4D3A6-99E1-4779-8AAF-EAB4C3695D01}"/>
    <dgm:cxn modelId="{67697473-44A4-41B3-A516-2C5AEFDAD2FF}" srcId="{CD9206C1-7B43-40BE-BBFD-CEEADE93A1B5}" destId="{C213ADD1-B227-40EB-B675-3B16FFCA0B3C}" srcOrd="11" destOrd="0" parTransId="{11B09195-9ABF-4AAF-BA34-4F64F22EAF2E}" sibTransId="{B6A1D9CC-98CE-49D4-A671-660A002A9855}"/>
    <dgm:cxn modelId="{8499EE73-78E7-4D3F-B59C-ACCAAA25F2AA}" srcId="{71FA8E73-C67D-47A5-8F14-508761D6BA2A}" destId="{0514B196-4C19-4227-B02D-1707B39D8ACC}" srcOrd="1" destOrd="0" parTransId="{585F3E6B-C10E-40C5-8250-9925D4DBBD77}" sibTransId="{FD6C0377-67D3-4860-AC39-1EFAB6CF4AA7}"/>
    <dgm:cxn modelId="{C3829974-557C-41FB-9C6B-45DBEDB94840}" srcId="{CD9206C1-7B43-40BE-BBFD-CEEADE93A1B5}" destId="{07B75FCA-D206-4DD7-829B-291E2D3AC714}" srcOrd="10" destOrd="0" parTransId="{41C62E32-DC46-4120-9B83-59AB708E898A}" sibTransId="{9CA1820E-E9D3-4094-B9FD-DA049FEE2201}"/>
    <dgm:cxn modelId="{684CDA55-B84F-4385-9445-2E947A82E3BC}" type="presOf" srcId="{A71267D2-4818-4918-88EA-16E66EE9ED13}" destId="{74B91966-3B20-42DF-A4DB-FB9655E71215}" srcOrd="0" destOrd="0" presId="urn:microsoft.com/office/officeart/2005/8/layout/radial3"/>
    <dgm:cxn modelId="{4C32E357-ED35-4006-B6E7-5CFBC9E02754}" srcId="{71FA8E73-C67D-47A5-8F14-508761D6BA2A}" destId="{A71267D2-4818-4918-88EA-16E66EE9ED13}" srcOrd="5" destOrd="0" parTransId="{5D29FA31-57BC-48A8-A4C3-F4051A4DFF7A}" sibTransId="{89DBD5B7-1113-46CE-8C50-5AD17A4C7463}"/>
    <dgm:cxn modelId="{56FBF97E-7803-4954-8324-E379534DB0B8}" srcId="{CD9206C1-7B43-40BE-BBFD-CEEADE93A1B5}" destId="{701FE385-D49E-4E1C-AB02-69CF0C208BE0}" srcOrd="1" destOrd="0" parTransId="{6F395956-475B-4D1F-BCE3-A2669D1F67CA}" sibTransId="{53A7A088-E50B-41F1-BC87-58E038F4DCCE}"/>
    <dgm:cxn modelId="{BA8BC987-B480-4612-9C22-CA3C0ED7057D}" type="presOf" srcId="{64808504-653C-4691-A783-6739852C5020}" destId="{B0184E3D-9B12-4367-93FA-E629992821EE}" srcOrd="0" destOrd="0" presId="urn:microsoft.com/office/officeart/2005/8/layout/radial3"/>
    <dgm:cxn modelId="{DDA17C91-C281-4E01-9615-FD7721ADAC32}" srcId="{CD9206C1-7B43-40BE-BBFD-CEEADE93A1B5}" destId="{88617182-A710-4E74-9221-64A7CC8139A8}" srcOrd="4" destOrd="0" parTransId="{F069F09C-6CEA-4AE5-80DC-F8BEB247D0C9}" sibTransId="{B7EA1F32-FABA-41EC-86B2-E2EA50943DC8}"/>
    <dgm:cxn modelId="{769F7297-9272-4369-B4DE-A84E6414B7FB}" srcId="{CD9206C1-7B43-40BE-BBFD-CEEADE93A1B5}" destId="{D18C201D-C9BE-4CE5-903E-C8EEED1B0E43}" srcOrd="14" destOrd="0" parTransId="{2633070D-EB39-467D-A160-810CDCC5DDFE}" sibTransId="{0A612C61-8FF9-482D-BABF-0CB04A1A8640}"/>
    <dgm:cxn modelId="{B9D24FBF-E5A0-48E1-854E-9E58FAFE36A4}" type="presOf" srcId="{53A81AB7-4B57-4562-A01F-B70F058A0EFD}" destId="{49E837AA-60DC-481C-BEF4-E590D31E2DF1}" srcOrd="0" destOrd="0" presId="urn:microsoft.com/office/officeart/2005/8/layout/radial3"/>
    <dgm:cxn modelId="{AE947BC5-1721-4930-A4F6-C3993C0FF27D}" srcId="{CD9206C1-7B43-40BE-BBFD-CEEADE93A1B5}" destId="{E6DF56CD-76A6-4CF9-BA6A-9AAFFFFF9B6C}" srcOrd="9" destOrd="0" parTransId="{1FC5CB7C-8395-4CB2-9F9B-167F012A02D7}" sibTransId="{29539580-9CBA-4CF2-82D6-D5935852862A}"/>
    <dgm:cxn modelId="{B2C740EA-31F4-46D9-A2A9-5830DCFA9AF3}" srcId="{71FA8E73-C67D-47A5-8F14-508761D6BA2A}" destId="{1BD619CD-00A9-48E7-B951-68DDB25BDFAD}" srcOrd="3" destOrd="0" parTransId="{03161785-4430-457C-966A-FB0B32A229A4}" sibTransId="{725FC5B5-8740-4794-944A-2658111DA10A}"/>
    <dgm:cxn modelId="{83E2BEEA-D0C8-4C84-91B6-CA5974024B00}" srcId="{71FA8E73-C67D-47A5-8F14-508761D6BA2A}" destId="{4E1142F3-35D3-4F53-BA1F-59CC77471E7E}" srcOrd="2" destOrd="0" parTransId="{218649AD-912A-400A-8889-C475F4764F85}" sibTransId="{640DB2A5-A673-4C0F-A61F-8AB2053010A5}"/>
    <dgm:cxn modelId="{63F0DCEA-CDF4-4741-9651-1D3E4F8BCDFF}" srcId="{CD9206C1-7B43-40BE-BBFD-CEEADE93A1B5}" destId="{035E992E-AFBA-474A-A803-9F0D3BF09E1C}" srcOrd="12" destOrd="0" parTransId="{976C98A7-ACFC-4C08-AEA3-B57EA170258A}" sibTransId="{899BA02D-EFEA-455C-9733-61BA8368DB07}"/>
    <dgm:cxn modelId="{ABB68761-96E3-42CB-83EA-F6E19FFD8698}" type="presParOf" srcId="{E0F2D999-8943-4CB5-8527-69DC5CF0B927}" destId="{76F6D7A4-D52B-4758-BDE0-3D387F0B0639}" srcOrd="0" destOrd="0" presId="urn:microsoft.com/office/officeart/2005/8/layout/radial3"/>
    <dgm:cxn modelId="{E7E52D44-41C0-4B8E-9154-BCEA1E655540}" type="presParOf" srcId="{76F6D7A4-D52B-4758-BDE0-3D387F0B0639}" destId="{D26ADDDD-1DF3-4F73-84E2-D91B47E8B793}" srcOrd="0" destOrd="0" presId="urn:microsoft.com/office/officeart/2005/8/layout/radial3"/>
    <dgm:cxn modelId="{97FE31CD-8DE3-4B30-83C6-7F4DF9CBCD87}" type="presParOf" srcId="{76F6D7A4-D52B-4758-BDE0-3D387F0B0639}" destId="{49E837AA-60DC-481C-BEF4-E590D31E2DF1}" srcOrd="1" destOrd="0" presId="urn:microsoft.com/office/officeart/2005/8/layout/radial3"/>
    <dgm:cxn modelId="{E09D8A15-06FD-4304-82CC-521E46B98CC4}" type="presParOf" srcId="{76F6D7A4-D52B-4758-BDE0-3D387F0B0639}" destId="{D1408061-9BAC-42BE-B5F0-E9D817DC6ED6}" srcOrd="2" destOrd="0" presId="urn:microsoft.com/office/officeart/2005/8/layout/radial3"/>
    <dgm:cxn modelId="{FF597D95-B664-45CA-B28A-4C3BFCEA8E02}" type="presParOf" srcId="{76F6D7A4-D52B-4758-BDE0-3D387F0B0639}" destId="{1BB22C8C-AB58-4483-8AD5-8B454BE31060}" srcOrd="3" destOrd="0" presId="urn:microsoft.com/office/officeart/2005/8/layout/radial3"/>
    <dgm:cxn modelId="{A18C857A-FB7B-4C9D-8DFD-15B6DEEC88C0}" type="presParOf" srcId="{76F6D7A4-D52B-4758-BDE0-3D387F0B0639}" destId="{2868CC57-D3BE-4D25-A6C4-2E3A73F3830A}" srcOrd="4" destOrd="0" presId="urn:microsoft.com/office/officeart/2005/8/layout/radial3"/>
    <dgm:cxn modelId="{5AF74BFD-F423-4C3D-9046-6EEA941BE8FE}" type="presParOf" srcId="{76F6D7A4-D52B-4758-BDE0-3D387F0B0639}" destId="{B0184E3D-9B12-4367-93FA-E629992821EE}" srcOrd="5" destOrd="0" presId="urn:microsoft.com/office/officeart/2005/8/layout/radial3"/>
    <dgm:cxn modelId="{8A281B0B-AF36-4DE5-B2D1-E187732A5694}" type="presParOf" srcId="{76F6D7A4-D52B-4758-BDE0-3D387F0B0639}" destId="{74B91966-3B20-42DF-A4DB-FB9655E7121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DDDD-1DF3-4F73-84E2-D91B47E8B793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rgbClr val="FF39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Euclid Circular A" panose="020B0504000000000000" pitchFamily="34" charset="0"/>
              <a:ea typeface="Euclid Circular A" panose="020B0504000000000000" pitchFamily="34" charset="0"/>
            </a:rPr>
            <a:t>Marketing Planning</a:t>
          </a:r>
        </a:p>
      </dsp:txBody>
      <dsp:txXfrm>
        <a:off x="3001336" y="1646670"/>
        <a:ext cx="2125326" cy="2125326"/>
      </dsp:txXfrm>
    </dsp:sp>
    <dsp:sp modelId="{49E837AA-60DC-481C-BEF4-E590D31E2DF1}">
      <dsp:nvSpPr>
        <dsp:cNvPr id="0" name=""/>
        <dsp:cNvSpPr/>
      </dsp:nvSpPr>
      <dsp:spPr>
        <a:xfrm>
          <a:off x="2862347" y="136088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The Environment</a:t>
          </a:r>
        </a:p>
      </dsp:txBody>
      <dsp:txXfrm>
        <a:off x="3082432" y="356173"/>
        <a:ext cx="1062663" cy="1062663"/>
      </dsp:txXfrm>
    </dsp:sp>
    <dsp:sp modelId="{D1408061-9BAC-42BE-B5F0-E9D817DC6ED6}">
      <dsp:nvSpPr>
        <dsp:cNvPr id="0" name=""/>
        <dsp:cNvSpPr/>
      </dsp:nvSpPr>
      <dsp:spPr>
        <a:xfrm>
          <a:off x="4726837" y="548659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Performance Data</a:t>
          </a:r>
        </a:p>
      </dsp:txBody>
      <dsp:txXfrm>
        <a:off x="4946922" y="768744"/>
        <a:ext cx="1062663" cy="1062663"/>
      </dsp:txXfrm>
    </dsp:sp>
    <dsp:sp modelId="{1BB22C8C-AB58-4483-8AD5-8B454BE31060}">
      <dsp:nvSpPr>
        <dsp:cNvPr id="0" name=""/>
        <dsp:cNvSpPr/>
      </dsp:nvSpPr>
      <dsp:spPr>
        <a:xfrm>
          <a:off x="3909007" y="3747245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Segmentation</a:t>
          </a:r>
        </a:p>
      </dsp:txBody>
      <dsp:txXfrm>
        <a:off x="4129092" y="3967330"/>
        <a:ext cx="1062663" cy="1062663"/>
      </dsp:txXfrm>
    </dsp:sp>
    <dsp:sp modelId="{2868CC57-D3BE-4D25-A6C4-2E3A73F3830A}">
      <dsp:nvSpPr>
        <dsp:cNvPr id="0" name=""/>
        <dsp:cNvSpPr/>
      </dsp:nvSpPr>
      <dsp:spPr>
        <a:xfrm>
          <a:off x="1969870" y="3241516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Targeting</a:t>
          </a:r>
        </a:p>
      </dsp:txBody>
      <dsp:txXfrm>
        <a:off x="2189955" y="3461601"/>
        <a:ext cx="1062663" cy="1062663"/>
      </dsp:txXfrm>
    </dsp:sp>
    <dsp:sp modelId="{B0184E3D-9B12-4367-93FA-E629992821EE}">
      <dsp:nvSpPr>
        <dsp:cNvPr id="0" name=""/>
        <dsp:cNvSpPr/>
      </dsp:nvSpPr>
      <dsp:spPr>
        <a:xfrm>
          <a:off x="1437821" y="1339466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Review</a:t>
          </a:r>
        </a:p>
      </dsp:txBody>
      <dsp:txXfrm>
        <a:off x="1657906" y="1559551"/>
        <a:ext cx="1062663" cy="1062663"/>
      </dsp:txXfrm>
    </dsp:sp>
    <dsp:sp modelId="{74B91966-3B20-42DF-A4DB-FB9655E71215}">
      <dsp:nvSpPr>
        <dsp:cNvPr id="0" name=""/>
        <dsp:cNvSpPr/>
      </dsp:nvSpPr>
      <dsp:spPr>
        <a:xfrm>
          <a:off x="5199874" y="2338584"/>
          <a:ext cx="1502833" cy="1502833"/>
        </a:xfrm>
        <a:prstGeom prst="ellipse">
          <a:avLst/>
        </a:prstGeom>
        <a:solidFill>
          <a:srgbClr val="FFA2CB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cs typeface="Helvetica Light"/>
            </a:rPr>
            <a:t>Audience / Customer behavior</a:t>
          </a:r>
        </a:p>
      </dsp:txBody>
      <dsp:txXfrm>
        <a:off x="5419959" y="2558669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your current position?</a:t>
            </a:r>
          </a:p>
        </p:txBody>
      </p:sp>
    </p:spTree>
    <p:extLst>
      <p:ext uri="{BB962C8B-B14F-4D97-AF65-F5344CB8AC3E}">
        <p14:creationId xmlns:p14="http://schemas.microsoft.com/office/powerpoint/2010/main" val="368686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nkedin.com/in/michelleemmersongrey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3579005">
            <a:off x="-750493" y="-96143"/>
            <a:ext cx="4412705" cy="2356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157266" y="4715494"/>
            <a:ext cx="10464800" cy="15268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r>
              <a:rPr lang="en-GB" b="0" dirty="0">
                <a:latin typeface="Euclid Circular A Bold" panose="020B0804000000000000" pitchFamily="34" charset="0"/>
              </a:rPr>
              <a:t>Marketing: </a:t>
            </a:r>
            <a:br>
              <a:rPr lang="en-GB" b="0" dirty="0">
                <a:latin typeface="Euclid Circular A Bold" panose="020B0804000000000000" pitchFamily="34" charset="0"/>
              </a:rPr>
            </a:br>
            <a:r>
              <a:rPr lang="en-GB" b="0" dirty="0">
                <a:latin typeface="Euclid Circular A Bold" panose="020B0804000000000000" pitchFamily="34" charset="0"/>
              </a:rPr>
              <a:t>Increasing Your Reach</a:t>
            </a:r>
            <a:endParaRPr b="0" dirty="0">
              <a:latin typeface="Euclid Circular A Bold" panose="020B0804000000000000" pitchFamily="34" charset="0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349413" y="6817211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r>
              <a:rPr lang="en-GB" b="0" dirty="0"/>
              <a:t>Michelle Emmerson-Grey </a:t>
            </a:r>
            <a:endParaRPr b="0" dirty="0"/>
          </a:p>
        </p:txBody>
      </p:sp>
      <p:sp>
        <p:nvSpPr>
          <p:cNvPr id="122" name="Shape 122"/>
          <p:cNvSpPr/>
          <p:nvPr/>
        </p:nvSpPr>
        <p:spPr>
          <a:xfrm rot="17575992">
            <a:off x="2013489" y="-60055"/>
            <a:ext cx="3137410" cy="185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16537478">
            <a:off x="874743" y="8247231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6378690">
            <a:off x="7003034" y="8878526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15296635">
            <a:off x="4281572" y="-83738"/>
            <a:ext cx="3574835" cy="1560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 rot="5837611">
            <a:off x="7303336" y="-389373"/>
            <a:ext cx="3989712" cy="202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3882209">
            <a:off x="9387562" y="-190056"/>
            <a:ext cx="4853303" cy="2179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Mercury_Logo_RGB_Dark 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8765" y="2913551"/>
            <a:ext cx="2501802" cy="417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Setting achievable goals…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700762" y="3151493"/>
            <a:ext cx="1056671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What does the data tell you?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What does you heart tell you?!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What is the budget?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What are your objectives/goals?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How does this promote your USP and ethos?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How will you measure the results? ROI, engagement?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Mercury example – Experience Seekers</a:t>
            </a:r>
          </a:p>
          <a:p>
            <a:endParaRPr lang="en-GB" dirty="0"/>
          </a:p>
        </p:txBody>
      </p:sp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B5EB9283-A6F6-460C-BE96-B3738F6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33912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BC Three - Simon Amstell: Do Nothing Live">
            <a:extLst>
              <a:ext uri="{FF2B5EF4-FFF2-40B4-BE49-F238E27FC236}">
                <a16:creationId xmlns:a16="http://schemas.microsoft.com/office/drawing/2014/main" id="{316653C7-B6D4-45DF-9EAC-0D10C37A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" b="7649"/>
          <a:stretch/>
        </p:blipFill>
        <p:spPr bwMode="auto">
          <a:xfrm rot="20264087">
            <a:off x="7642100" y="6142309"/>
            <a:ext cx="4462558" cy="23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The next level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149617" y="2388431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Your goals define your segmentation</a:t>
            </a:r>
          </a:p>
          <a:p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Build a persona for each segment</a:t>
            </a:r>
          </a:p>
          <a:p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Break down the plan by segmented persona</a:t>
            </a:r>
          </a:p>
          <a:p>
            <a:pPr lvl="1"/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Objective – Increase bookings for Simon </a:t>
            </a:r>
            <a:r>
              <a:rPr lang="en-GB" sz="2400" dirty="0" err="1">
                <a:latin typeface="Euclid Circular A" panose="020B0504000000000000" pitchFamily="34" charset="0"/>
                <a:ea typeface="Euclid Circular A" panose="020B0504000000000000" pitchFamily="34" charset="0"/>
              </a:rPr>
              <a:t>Amstell</a:t>
            </a:r>
            <a:endParaRPr lang="en-GB" sz="24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lvl="1"/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Segments = 3 Comedy Bookers (been before), Simon </a:t>
            </a:r>
            <a:r>
              <a:rPr lang="en-GB" sz="2400" dirty="0" err="1">
                <a:latin typeface="Euclid Circular A" panose="020B0504000000000000" pitchFamily="34" charset="0"/>
                <a:ea typeface="Euclid Circular A" panose="020B0504000000000000" pitchFamily="34" charset="0"/>
              </a:rPr>
              <a:t>Amstell</a:t>
            </a: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 fans (not visited before), those who have booked before for a panto, but not stand up.</a:t>
            </a:r>
          </a:p>
          <a:p>
            <a:pPr lvl="1"/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Define channels and activity, including content and messaging</a:t>
            </a:r>
          </a:p>
        </p:txBody>
      </p:sp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34F46A60-353B-493A-AF42-175594AF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51448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r>
              <a:rPr lang="en-GB" dirty="0">
                <a:latin typeface="Euclid Circular A Bold" panose="020B0804000000000000" pitchFamily="34" charset="0"/>
              </a:rPr>
              <a:t>Build a better brand experience</a:t>
            </a:r>
            <a:r>
              <a:rPr dirty="0">
                <a:latin typeface="Euclid Circular A Bold" panose="020B0804000000000000" pitchFamily="34" charset="0"/>
              </a:rPr>
              <a:t>…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4E0C879-34D1-4E45-8EFF-7B05B61A8036}"/>
              </a:ext>
            </a:extLst>
          </p:cNvPr>
          <p:cNvSpPr>
            <a:spLocks noGrp="1"/>
          </p:cNvSpPr>
          <p:nvPr/>
        </p:nvSpPr>
        <p:spPr>
          <a:xfrm>
            <a:off x="1700762" y="3151493"/>
            <a:ext cx="1056671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Engage with you audiences/customers </a:t>
            </a:r>
          </a:p>
          <a:p>
            <a:pPr lvl="1">
              <a:buClr>
                <a:schemeClr val="tx1"/>
              </a:buClr>
            </a:pPr>
            <a:r>
              <a:rPr lang="en-GB" sz="3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Regularly, retarget, resend, make it personal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Be authentic – be you!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Tell the story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Video is vital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Set up alerts on latest changes in digital and your industry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Be accessible </a:t>
            </a:r>
          </a:p>
          <a:p>
            <a:pPr>
              <a:buClr>
                <a:schemeClr val="tx1"/>
              </a:buClr>
            </a:pPr>
            <a:endParaRPr lang="en-GB" sz="36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endParaRPr lang="en-GB" dirty="0"/>
          </a:p>
        </p:txBody>
      </p:sp>
      <p:pic>
        <p:nvPicPr>
          <p:cNvPr id="10" name="M_Icon_Logos_RGB_Green.png">
            <a:extLst>
              <a:ext uri="{FF2B5EF4-FFF2-40B4-BE49-F238E27FC236}">
                <a16:creationId xmlns:a16="http://schemas.microsoft.com/office/drawing/2014/main" id="{5E357AA0-CC98-430A-8A65-0C05D453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872047" y="509201"/>
            <a:ext cx="8779868" cy="2159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Be original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B191C9-9C10-4BB4-BF46-BD88A471B82B}"/>
              </a:ext>
            </a:extLst>
          </p:cNvPr>
          <p:cNvSpPr>
            <a:spLocks noGrp="1"/>
          </p:cNvSpPr>
          <p:nvPr/>
        </p:nvSpPr>
        <p:spPr>
          <a:xfrm>
            <a:off x="952500" y="2869611"/>
            <a:ext cx="1121027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People buy people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Share your thoughts and journey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When they Zig, you Zag!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Tie-ins, relationships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Panto example – Be a camel</a:t>
            </a:r>
          </a:p>
          <a:p>
            <a:endParaRPr lang="en-GB" dirty="0"/>
          </a:p>
        </p:txBody>
      </p:sp>
      <p:pic>
        <p:nvPicPr>
          <p:cNvPr id="12" name="M_Icon_Logos_RGB_Red.png">
            <a:extLst>
              <a:ext uri="{FF2B5EF4-FFF2-40B4-BE49-F238E27FC236}">
                <a16:creationId xmlns:a16="http://schemas.microsoft.com/office/drawing/2014/main" id="{04211D31-113F-4E59-BDEE-05F93AA8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Bring Back Zig and Zag - Posts | Facebook">
            <a:extLst>
              <a:ext uri="{FF2B5EF4-FFF2-40B4-BE49-F238E27FC236}">
                <a16:creationId xmlns:a16="http://schemas.microsoft.com/office/drawing/2014/main" id="{E931AF83-A90B-45A6-9678-FDC3864A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0391">
            <a:off x="9943465" y="401938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r>
              <a:rPr lang="en-GB" dirty="0">
                <a:latin typeface="Euclid Circular A Bold" panose="020B0804000000000000" pitchFamily="34" charset="0"/>
              </a:rPr>
              <a:t>Elevate your content…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70C7DF-5607-453B-BF37-BAFA6B63BDEF}"/>
              </a:ext>
            </a:extLst>
          </p:cNvPr>
          <p:cNvSpPr txBox="1">
            <a:spLocks/>
          </p:cNvSpPr>
          <p:nvPr/>
        </p:nvSpPr>
        <p:spPr>
          <a:xfrm>
            <a:off x="1270000" y="3397471"/>
            <a:ext cx="10464800" cy="270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2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2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You need original content to share your original USPs!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2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Apps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2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Delegate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2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Stories, testimonials, rehearsal, completed work 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2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See the difference in return!</a:t>
            </a:r>
            <a:br>
              <a:rPr lang="en-GB" dirty="0"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0" name="M_Icon_Logos_RGB_Green.png">
            <a:extLst>
              <a:ext uri="{FF2B5EF4-FFF2-40B4-BE49-F238E27FC236}">
                <a16:creationId xmlns:a16="http://schemas.microsoft.com/office/drawing/2014/main" id="{7620EB66-FBC6-4D7A-8602-77A87E2A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M_Icon_Logos_RGB_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r>
              <a:rPr lang="en-GB" dirty="0">
                <a:latin typeface="Euclid Circular A Bold" panose="020B0804000000000000" pitchFamily="34" charset="0"/>
              </a:rPr>
              <a:t>Traditional v Digital…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70C7DF-5607-453B-BF37-BAFA6B63BDEF}"/>
              </a:ext>
            </a:extLst>
          </p:cNvPr>
          <p:cNvSpPr txBox="1">
            <a:spLocks/>
          </p:cNvSpPr>
          <p:nvPr/>
        </p:nvSpPr>
        <p:spPr>
          <a:xfrm>
            <a:off x="1301353" y="4186022"/>
            <a:ext cx="10464800" cy="270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2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It’s a marketing MIX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Google </a:t>
            </a:r>
            <a:r>
              <a:rPr lang="en-GB" sz="9600" dirty="0" err="1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Adwords</a:t>
            </a:r>
            <a:endParaRPr lang="en-GB" sz="9600" dirty="0">
              <a:latin typeface="Euclid Circular A" panose="020B0504000000000000" pitchFamily="34" charset="0"/>
              <a:ea typeface="Euclid Circular A" panose="020B0504000000000000" pitchFamily="34" charset="0"/>
              <a:cs typeface="Arial" panose="020B0604020202020204" pitchFamily="34" charset="0"/>
            </a:endParaRP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Email and digital ads remarketing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The power of post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Signage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Ask again!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A/B Testing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Loyalty, Advocacy and </a:t>
            </a:r>
            <a:r>
              <a:rPr lang="en-GB" sz="9600" dirty="0" err="1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multibuying</a:t>
            </a: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 behaviour</a:t>
            </a:r>
          </a:p>
          <a:p>
            <a:pPr marL="228600" indent="-228600" algn="l" defTabSz="914400" hangingPunct="1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9600" dirty="0">
                <a:latin typeface="Euclid Circular A" panose="020B0504000000000000" pitchFamily="34" charset="0"/>
                <a:ea typeface="Euclid Circular A" panose="020B0504000000000000" pitchFamily="34" charset="0"/>
                <a:cs typeface="Arial" panose="020B0604020202020204" pitchFamily="34" charset="0"/>
              </a:rPr>
              <a:t>CALL TO ACTION</a:t>
            </a:r>
            <a:br>
              <a:rPr lang="en-GB" dirty="0"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195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96">
            <a:extLst>
              <a:ext uri="{FF2B5EF4-FFF2-40B4-BE49-F238E27FC236}">
                <a16:creationId xmlns:a16="http://schemas.microsoft.com/office/drawing/2014/main" id="{7A7547C2-9061-4C72-A5AA-502D6C53DB67}"/>
              </a:ext>
            </a:extLst>
          </p:cNvPr>
          <p:cNvSpPr txBox="1">
            <a:spLocks/>
          </p:cNvSpPr>
          <p:nvPr/>
        </p:nvSpPr>
        <p:spPr>
          <a:xfrm>
            <a:off x="952500" y="444500"/>
            <a:ext cx="8779868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71F2F"/>
                </a:solidFill>
                <a:uFillTx/>
                <a:latin typeface="Euclid Circular A"/>
                <a:ea typeface="Euclid Circular A"/>
                <a:cs typeface="Euclid Circular A"/>
                <a:sym typeface="Euclid Circular 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GB" dirty="0">
                <a:latin typeface="Euclid Circular A Bold" panose="020B0804000000000000" pitchFamily="34" charset="0"/>
              </a:rPr>
              <a:t>Messaging…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F91604-6433-47C9-8794-77F8976D8C2F}"/>
              </a:ext>
            </a:extLst>
          </p:cNvPr>
          <p:cNvSpPr>
            <a:spLocks noGrp="1"/>
          </p:cNvSpPr>
          <p:nvPr/>
        </p:nvSpPr>
        <p:spPr>
          <a:xfrm>
            <a:off x="952500" y="3076381"/>
            <a:ext cx="117488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Authenticity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Engagement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Length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Timing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Customer journey mapping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Never alone!</a:t>
            </a:r>
          </a:p>
        </p:txBody>
      </p:sp>
      <p:pic>
        <p:nvPicPr>
          <p:cNvPr id="11" name="M_Icon_Logos_RGB_Green.png">
            <a:extLst>
              <a:ext uri="{FF2B5EF4-FFF2-40B4-BE49-F238E27FC236}">
                <a16:creationId xmlns:a16="http://schemas.microsoft.com/office/drawing/2014/main" id="{72FB623F-E302-4453-8771-D32F741E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19987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PR…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700762" y="3151493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Nurture productive relationships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Strategic relationships e.g. Greater Anglia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How is your profession recognised?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What are your pandemic recovery stories and successes?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Sustainability</a:t>
            </a:r>
          </a:p>
          <a:p>
            <a:pPr>
              <a:buClr>
                <a:schemeClr val="tx1"/>
              </a:buClr>
            </a:pPr>
            <a:endParaRPr lang="en-GB" sz="36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endParaRPr lang="en-GB" dirty="0"/>
          </a:p>
        </p:txBody>
      </p:sp>
      <p:pic>
        <p:nvPicPr>
          <p:cNvPr id="13" name="M_Icon_Logos_RGB_Red.png">
            <a:extLst>
              <a:ext uri="{FF2B5EF4-FFF2-40B4-BE49-F238E27FC236}">
                <a16:creationId xmlns:a16="http://schemas.microsoft.com/office/drawing/2014/main" id="{716A34A5-C154-4C5E-B2CC-D245254A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99833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Networking…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B191C9-9C10-4BB4-BF46-BD88A471B82B}"/>
              </a:ext>
            </a:extLst>
          </p:cNvPr>
          <p:cNvSpPr>
            <a:spLocks noGrp="1"/>
          </p:cNvSpPr>
          <p:nvPr/>
        </p:nvSpPr>
        <p:spPr>
          <a:xfrm>
            <a:off x="952500" y="2708158"/>
            <a:ext cx="117488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Build relationships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Be specific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Monitor the return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Promote advocacy online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Authenticity!</a:t>
            </a: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7D3B1BB0-34FA-4A7E-9E49-109113C7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F8B13C89-026E-4B98-A21E-45CA773D1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135787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96">
            <a:extLst>
              <a:ext uri="{FF2B5EF4-FFF2-40B4-BE49-F238E27FC236}">
                <a16:creationId xmlns:a16="http://schemas.microsoft.com/office/drawing/2014/main" id="{7A7547C2-9061-4C72-A5AA-502D6C53DB67}"/>
              </a:ext>
            </a:extLst>
          </p:cNvPr>
          <p:cNvSpPr txBox="1">
            <a:spLocks/>
          </p:cNvSpPr>
          <p:nvPr/>
        </p:nvSpPr>
        <p:spPr>
          <a:xfrm>
            <a:off x="952500" y="444500"/>
            <a:ext cx="8779868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71F2F"/>
                </a:solidFill>
                <a:uFillTx/>
                <a:latin typeface="Euclid Circular A"/>
                <a:ea typeface="Euclid Circular A"/>
                <a:cs typeface="Euclid Circular A"/>
                <a:sym typeface="Euclid Circular 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GB" dirty="0">
                <a:latin typeface="Euclid Circular A Bold" panose="020B0804000000000000" pitchFamily="34" charset="0"/>
              </a:rPr>
              <a:t>See a need..</a:t>
            </a:r>
          </a:p>
        </p:txBody>
      </p:sp>
      <p:sp>
        <p:nvSpPr>
          <p:cNvPr id="11" name="Shape 196">
            <a:extLst>
              <a:ext uri="{FF2B5EF4-FFF2-40B4-BE49-F238E27FC236}">
                <a16:creationId xmlns:a16="http://schemas.microsoft.com/office/drawing/2014/main" id="{276165D6-CDFD-4992-BFF5-6002498BDC71}"/>
              </a:ext>
            </a:extLst>
          </p:cNvPr>
          <p:cNvSpPr txBox="1">
            <a:spLocks/>
          </p:cNvSpPr>
          <p:nvPr/>
        </p:nvSpPr>
        <p:spPr>
          <a:xfrm>
            <a:off x="6137747" y="5034035"/>
            <a:ext cx="8779868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71F2F"/>
                </a:solidFill>
                <a:uFillTx/>
                <a:latin typeface="Euclid Circular A"/>
                <a:ea typeface="Euclid Circular A"/>
                <a:cs typeface="Euclid Circular A"/>
                <a:sym typeface="Euclid Circular 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GB" dirty="0">
                <a:latin typeface="Euclid Circular A Bold" panose="020B0804000000000000" pitchFamily="34" charset="0"/>
              </a:rPr>
              <a:t>…fill a need!</a:t>
            </a:r>
          </a:p>
        </p:txBody>
      </p:sp>
      <p:pic>
        <p:nvPicPr>
          <p:cNvPr id="3074" name="Picture 2" descr="ROBOTS Clip - &quot;Inventor&quot; (2005) - YouTube">
            <a:extLst>
              <a:ext uri="{FF2B5EF4-FFF2-40B4-BE49-F238E27FC236}">
                <a16:creationId xmlns:a16="http://schemas.microsoft.com/office/drawing/2014/main" id="{97492576-22AA-4BE1-8075-E6626F40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74" y="2467405"/>
            <a:ext cx="4903387" cy="27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_Icon_Logos_RGB_Red.png">
            <a:extLst>
              <a:ext uri="{FF2B5EF4-FFF2-40B4-BE49-F238E27FC236}">
                <a16:creationId xmlns:a16="http://schemas.microsoft.com/office/drawing/2014/main" id="{A3BD6471-5A30-46B6-96D5-16BA7BE31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51437" y="8697261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This is me…</a:t>
            </a:r>
            <a:endParaRPr dirty="0">
              <a:latin typeface="Euclid Circular A Bold" panose="020B0804000000000000" pitchFamily="34" charset="0"/>
            </a:endParaRPr>
          </a:p>
        </p:txBody>
      </p:sp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B5EB9283-A6F6-460C-BE96-B3738F6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-Wolsey-Theatre-Ipswich-Suffolk - Graeae">
            <a:extLst>
              <a:ext uri="{FF2B5EF4-FFF2-40B4-BE49-F238E27FC236}">
                <a16:creationId xmlns:a16="http://schemas.microsoft.com/office/drawing/2014/main" id="{4274BB11-69B3-46A7-A0DE-54044034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50" y="2677729"/>
            <a:ext cx="22402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oody boring Big Brother | Den of Geek">
            <a:extLst>
              <a:ext uri="{FF2B5EF4-FFF2-40B4-BE49-F238E27FC236}">
                <a16:creationId xmlns:a16="http://schemas.microsoft.com/office/drawing/2014/main" id="{6D767B1D-FD4E-4F14-9B98-2B71A085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0" y="2872617"/>
            <a:ext cx="2136349" cy="12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X Factor: Where are the winners from past series now? - CBBC Newsround">
            <a:extLst>
              <a:ext uri="{FF2B5EF4-FFF2-40B4-BE49-F238E27FC236}">
                <a16:creationId xmlns:a16="http://schemas.microsoft.com/office/drawing/2014/main" id="{1705E461-103E-44F6-93FD-3D0E7856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39" y="2872617"/>
            <a:ext cx="2601104" cy="12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phone Warehouse adds Virgin Mobile to its roster of pay monthly phone  deals | TechRadar">
            <a:extLst>
              <a:ext uri="{FF2B5EF4-FFF2-40B4-BE49-F238E27FC236}">
                <a16:creationId xmlns:a16="http://schemas.microsoft.com/office/drawing/2014/main" id="{2DE1B0A4-CC63-4E5F-B0AA-4C05113D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50" y="4820942"/>
            <a:ext cx="2378875" cy="13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University of Suffolk Reviews and Ranking">
            <a:extLst>
              <a:ext uri="{FF2B5EF4-FFF2-40B4-BE49-F238E27FC236}">
                <a16:creationId xmlns:a16="http://schemas.microsoft.com/office/drawing/2014/main" id="{8F07517C-753E-409C-AC8E-12FAE714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0" y="4820942"/>
            <a:ext cx="2232776" cy="14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acitti Company">
            <a:extLst>
              <a:ext uri="{FF2B5EF4-FFF2-40B4-BE49-F238E27FC236}">
                <a16:creationId xmlns:a16="http://schemas.microsoft.com/office/drawing/2014/main" id="{137EB087-B039-420A-8B15-1C8B4A72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15" y="4820942"/>
            <a:ext cx="2253020" cy="14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alkTalk data breach customer details found online - BBC News">
            <a:extLst>
              <a:ext uri="{FF2B5EF4-FFF2-40B4-BE49-F238E27FC236}">
                <a16:creationId xmlns:a16="http://schemas.microsoft.com/office/drawing/2014/main" id="{8A75C139-26E9-4828-B261-ED4B3B14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64" y="4831925"/>
            <a:ext cx="2645730" cy="1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TSport Decal Search Engine">
            <a:extLst>
              <a:ext uri="{FF2B5EF4-FFF2-40B4-BE49-F238E27FC236}">
                <a16:creationId xmlns:a16="http://schemas.microsoft.com/office/drawing/2014/main" id="{4DA77236-B0AB-4C8B-8FBA-552A5383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19" y="27487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1067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What next?</a:t>
            </a:r>
            <a:endParaRPr dirty="0">
              <a:latin typeface="Euclid Circular A Bold" panose="020B0804000000000000" pitchFamily="34" charset="0"/>
            </a:endParaRPr>
          </a:p>
        </p:txBody>
      </p:sp>
      <p:pic>
        <p:nvPicPr>
          <p:cNvPr id="198" name="M_Icon_Logos_RGB_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9871BE-C556-4B0F-AB20-1F947A077BD0}"/>
              </a:ext>
            </a:extLst>
          </p:cNvPr>
          <p:cNvSpPr>
            <a:spLocks noGrp="1"/>
          </p:cNvSpPr>
          <p:nvPr/>
        </p:nvSpPr>
        <p:spPr>
          <a:xfrm>
            <a:off x="952500" y="2708158"/>
            <a:ext cx="117488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Complete the review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Know you goals and create an action plan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Segment your audiences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Plan you marketing activity by segment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Plan the activities by date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Measure the return and review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Share the plan</a:t>
            </a:r>
          </a:p>
          <a:p>
            <a:pPr>
              <a:buClr>
                <a:schemeClr val="tx1"/>
              </a:buClr>
            </a:pPr>
            <a:r>
              <a:rPr lang="en-GB" sz="28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You are the expert!</a:t>
            </a: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2428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/>
          <p:nvPr/>
        </p:nvSpPr>
        <p:spPr>
          <a:xfrm rot="3579005">
            <a:off x="-736600" y="-96143"/>
            <a:ext cx="4412705" cy="2356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1" name="Shape 1441"/>
          <p:cNvSpPr>
            <a:spLocks noGrp="1"/>
          </p:cNvSpPr>
          <p:nvPr>
            <p:ph type="ctrTitle"/>
          </p:nvPr>
        </p:nvSpPr>
        <p:spPr>
          <a:xfrm>
            <a:off x="1270000" y="3646839"/>
            <a:ext cx="10464800" cy="1456482"/>
          </a:xfrm>
          <a:prstGeom prst="rect">
            <a:avLst/>
          </a:prstGeom>
        </p:spPr>
        <p:txBody>
          <a:bodyPr/>
          <a:lstStyle/>
          <a:p>
            <a:pPr>
              <a:defRPr sz="8200"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pPr>
            <a:r>
              <a:rPr lang="en-GB" dirty="0">
                <a:latin typeface="Euclid Circular A Bold" panose="020B0804000000000000" pitchFamily="34" charset="0"/>
              </a:rPr>
              <a:t>Questions?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442" name="Shape 1442"/>
          <p:cNvSpPr/>
          <p:nvPr/>
        </p:nvSpPr>
        <p:spPr>
          <a:xfrm rot="17575992">
            <a:off x="2013489" y="-60055"/>
            <a:ext cx="3137410" cy="185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3" name="Shape 1443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4" name="Shape 1444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5" name="Shape 1445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6" name="Shape 1446"/>
          <p:cNvSpPr/>
          <p:nvPr/>
        </p:nvSpPr>
        <p:spPr>
          <a:xfrm rot="6378690">
            <a:off x="6917804" y="7948651"/>
            <a:ext cx="3885808" cy="2317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7" name="Shape 1447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8" name="Shape 1448"/>
          <p:cNvSpPr/>
          <p:nvPr/>
        </p:nvSpPr>
        <p:spPr>
          <a:xfrm rot="15296635">
            <a:off x="4281572" y="-83738"/>
            <a:ext cx="3574835" cy="1560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 rot="5837611">
            <a:off x="7303336" y="-389373"/>
            <a:ext cx="3989712" cy="202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 rot="3882209">
            <a:off x="9387562" y="-190056"/>
            <a:ext cx="4853303" cy="2179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Get in touch…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626AC2-2DEB-4EDE-B712-9845C3CF0D0E}"/>
              </a:ext>
            </a:extLst>
          </p:cNvPr>
          <p:cNvSpPr>
            <a:spLocks noGrp="1"/>
          </p:cNvSpPr>
          <p:nvPr/>
        </p:nvSpPr>
        <p:spPr>
          <a:xfrm>
            <a:off x="952500" y="3365462"/>
            <a:ext cx="117488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  <a:hlinkClick r:id="rId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3200" dirty="0">
                <a:latin typeface="Euclid Circular A" panose="020B0504000000000000" pitchFamily="34" charset="0"/>
                <a:ea typeface="Euclid Circular A" panose="020B0504000000000000" pitchFamily="34" charset="0"/>
                <a:hlinkClick r:id="rId2"/>
              </a:rPr>
              <a:t>www.linkedin.com/in/michelleemmersongrey/</a:t>
            </a: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3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2DA89642-024B-4EEA-9FCC-7FB8CD919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53915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DC0FD3-EA5C-4281-A52E-5CBAB5CD1E89}"/>
              </a:ext>
            </a:extLst>
          </p:cNvPr>
          <p:cNvSpPr txBox="1"/>
          <p:nvPr/>
        </p:nvSpPr>
        <p:spPr>
          <a:xfrm>
            <a:off x="3199594" y="2737126"/>
            <a:ext cx="6605611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800" dirty="0">
                <a:latin typeface="Euclid Circular A Bold" panose="020B0804000000000000" pitchFamily="34" charset="0"/>
                <a:ea typeface="Euclid Circular A" panose="020B0504000000000000" pitchFamily="34" charset="0"/>
              </a:rPr>
              <a:t>You are the expert!</a:t>
            </a:r>
            <a:endParaRPr kumimoji="0" lang="en-GB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uclid Circular A Bold" panose="020B0804000000000000" pitchFamily="34" charset="0"/>
              <a:ea typeface="Euclid Circular A" panose="020B0504000000000000" pitchFamily="34" charset="0"/>
              <a:sym typeface="Helvetica Light"/>
            </a:endParaRPr>
          </a:p>
        </p:txBody>
      </p:sp>
      <p:pic>
        <p:nvPicPr>
          <p:cNvPr id="11" name="M_Icon_Logos_RGB_Red.png">
            <a:extLst>
              <a:ext uri="{FF2B5EF4-FFF2-40B4-BE49-F238E27FC236}">
                <a16:creationId xmlns:a16="http://schemas.microsoft.com/office/drawing/2014/main" id="{7E86E5E0-FD23-495C-A553-45D9C867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17833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The sweet spot…</a:t>
            </a:r>
            <a:endParaRPr dirty="0">
              <a:latin typeface="Euclid Circular A Bold" panose="020B0804000000000000" pitchFamily="34" charset="0"/>
            </a:endParaRPr>
          </a:p>
        </p:txBody>
      </p:sp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B5EB9283-A6F6-460C-BE96-B3738F6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80905-AEB7-4FE8-B332-753B120DDCDF}"/>
              </a:ext>
            </a:extLst>
          </p:cNvPr>
          <p:cNvSpPr/>
          <p:nvPr/>
        </p:nvSpPr>
        <p:spPr>
          <a:xfrm>
            <a:off x="3219189" y="2832277"/>
            <a:ext cx="3782860" cy="3576554"/>
          </a:xfrm>
          <a:prstGeom prst="ellipse">
            <a:avLst/>
          </a:prstGeom>
          <a:noFill/>
          <a:ln w="12700" cap="flat">
            <a:solidFill>
              <a:srgbClr val="FF395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80E9DC-9B36-44EE-9CE3-678276E8CA07}"/>
              </a:ext>
            </a:extLst>
          </p:cNvPr>
          <p:cNvSpPr/>
          <p:nvPr/>
        </p:nvSpPr>
        <p:spPr>
          <a:xfrm>
            <a:off x="5866742" y="2841784"/>
            <a:ext cx="3782860" cy="3576554"/>
          </a:xfrm>
          <a:prstGeom prst="ellipse">
            <a:avLst/>
          </a:prstGeom>
          <a:noFill/>
          <a:ln w="12700" cap="flat">
            <a:solidFill>
              <a:srgbClr val="FF395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BFEE1CA1-73FD-42FA-96D1-7BC13C944EF9}"/>
              </a:ext>
            </a:extLst>
          </p:cNvPr>
          <p:cNvSpPr/>
          <p:nvPr/>
        </p:nvSpPr>
        <p:spPr>
          <a:xfrm>
            <a:off x="6263014" y="4421687"/>
            <a:ext cx="413359" cy="338203"/>
          </a:xfrm>
          <a:prstGeom prst="heart">
            <a:avLst/>
          </a:prstGeom>
          <a:solidFill>
            <a:srgbClr val="FFA2CB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02F21-AF2C-4334-B71A-99A03347F760}"/>
              </a:ext>
            </a:extLst>
          </p:cNvPr>
          <p:cNvSpPr txBox="1"/>
          <p:nvPr/>
        </p:nvSpPr>
        <p:spPr>
          <a:xfrm>
            <a:off x="4008329" y="3985494"/>
            <a:ext cx="19290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uclid Circular A" panose="020B0504000000000000" pitchFamily="34" charset="0"/>
                <a:ea typeface="Euclid Circular A" panose="020B0504000000000000" pitchFamily="34" charset="0"/>
                <a:sym typeface="Helvetica Light"/>
              </a:rPr>
              <a:t>The customers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A6D65-E64D-4DFE-A706-21A6542787CF}"/>
              </a:ext>
            </a:extLst>
          </p:cNvPr>
          <p:cNvSpPr txBox="1"/>
          <p:nvPr/>
        </p:nvSpPr>
        <p:spPr>
          <a:xfrm>
            <a:off x="7212135" y="3987925"/>
            <a:ext cx="19290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uclid Circular A" panose="020B0504000000000000" pitchFamily="34" charset="0"/>
                <a:ea typeface="Euclid Circular A" panose="020B0504000000000000" pitchFamily="34" charset="0"/>
                <a:sym typeface="Helvetica Light"/>
              </a:rPr>
              <a:t>Your business objectives</a:t>
            </a:r>
          </a:p>
        </p:txBody>
      </p:sp>
    </p:spTree>
    <p:extLst>
      <p:ext uri="{BB962C8B-B14F-4D97-AF65-F5344CB8AC3E}">
        <p14:creationId xmlns:p14="http://schemas.microsoft.com/office/powerpoint/2010/main" val="7783136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How to…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700762" y="3151493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Review your marketing plan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Measure return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Set achievable goals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Engage with existing audiences/customers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Identify, segment and target new audiences</a:t>
            </a:r>
          </a:p>
          <a:p>
            <a:pPr>
              <a:buClr>
                <a:schemeClr val="tx1"/>
              </a:buClr>
            </a:pPr>
            <a:endParaRPr lang="en-GB" sz="36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46AEDF16-C999-4A77-8D6A-7CA63F1D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12907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96">
            <a:extLst>
              <a:ext uri="{FF2B5EF4-FFF2-40B4-BE49-F238E27FC236}">
                <a16:creationId xmlns:a16="http://schemas.microsoft.com/office/drawing/2014/main" id="{7A7547C2-9061-4C72-A5AA-502D6C53DB67}"/>
              </a:ext>
            </a:extLst>
          </p:cNvPr>
          <p:cNvSpPr txBox="1">
            <a:spLocks/>
          </p:cNvSpPr>
          <p:nvPr/>
        </p:nvSpPr>
        <p:spPr>
          <a:xfrm>
            <a:off x="952500" y="444500"/>
            <a:ext cx="8779868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71F2F"/>
                </a:solidFill>
                <a:uFillTx/>
                <a:latin typeface="Euclid Circular A"/>
                <a:ea typeface="Euclid Circular A"/>
                <a:cs typeface="Euclid Circular A"/>
                <a:sym typeface="Euclid Circular 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GB" dirty="0">
                <a:latin typeface="Euclid Circular A Bold" panose="020B0804000000000000" pitchFamily="34" charset="0"/>
              </a:rPr>
              <a:t>Considerations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E4A624-94E8-4CA9-9613-C628FAD9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709356"/>
              </p:ext>
            </p:extLst>
          </p:nvPr>
        </p:nvGraphicFramePr>
        <p:xfrm>
          <a:off x="1728666" y="2167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M_Icon_Logos_RGB_Green.png">
            <a:extLst>
              <a:ext uri="{FF2B5EF4-FFF2-40B4-BE49-F238E27FC236}">
                <a16:creationId xmlns:a16="http://schemas.microsoft.com/office/drawing/2014/main" id="{39EDB1F3-097D-47A8-A2AA-9B4DC72721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302825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Audit the plan…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227551" y="3151493"/>
            <a:ext cx="1058449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Review your marketing plan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Be objective!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Are your ethos, aims and objectives relevant?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Measure your goals – what worked? Comparisons?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Create a picture of what needs to happen next</a:t>
            </a:r>
          </a:p>
          <a:p>
            <a:pPr>
              <a:buClr>
                <a:schemeClr val="tx1"/>
              </a:buClr>
            </a:pPr>
            <a:endParaRPr lang="en-GB" sz="36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buClr>
                <a:schemeClr val="tx1"/>
              </a:buClr>
            </a:pPr>
            <a:endParaRPr lang="en-GB" sz="36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B5EB9283-A6F6-460C-BE96-B3738F6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DF6CEC1D-D19C-4AFA-8B6E-6875E2419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32468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Setting achievable goals…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358099-CFDF-4B60-8E55-DD53D4D5C4FF}"/>
              </a:ext>
            </a:extLst>
          </p:cNvPr>
          <p:cNvSpPr>
            <a:spLocks noGrp="1"/>
          </p:cNvSpPr>
          <p:nvPr/>
        </p:nvSpPr>
        <p:spPr>
          <a:xfrm>
            <a:off x="1700762" y="3151493"/>
            <a:ext cx="1056671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Research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Segment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Personas</a:t>
            </a:r>
          </a:p>
          <a:p>
            <a:pPr>
              <a:buClr>
                <a:schemeClr val="tx1"/>
              </a:buClr>
            </a:pPr>
            <a:r>
              <a:rPr lang="en-GB" sz="36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Implementation – Targeting, messaging, channels</a:t>
            </a:r>
          </a:p>
          <a:p>
            <a:endParaRPr lang="en-GB" dirty="0"/>
          </a:p>
        </p:txBody>
      </p:sp>
      <p:pic>
        <p:nvPicPr>
          <p:cNvPr id="12" name="M_Icon_Logos_RGB_Green.png">
            <a:extLst>
              <a:ext uri="{FF2B5EF4-FFF2-40B4-BE49-F238E27FC236}">
                <a16:creationId xmlns:a16="http://schemas.microsoft.com/office/drawing/2014/main" id="{B5EB9283-A6F6-460C-BE96-B3738F6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048" y="647625"/>
            <a:ext cx="1956428" cy="1955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638505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20997479">
            <a:off x="-1059911" y="7039244"/>
            <a:ext cx="3137410" cy="185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39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6537478">
            <a:off x="1174616" y="8077738"/>
            <a:ext cx="4395708" cy="24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A1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882209">
            <a:off x="4995178" y="8011731"/>
            <a:ext cx="3077150" cy="138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2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6378690">
            <a:off x="6927004" y="7943227"/>
            <a:ext cx="3885808" cy="231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7255777">
            <a:off x="8919825" y="7739537"/>
            <a:ext cx="4392690" cy="193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E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444500"/>
            <a:ext cx="8779868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71F2F"/>
                </a:solidFill>
                <a:latin typeface="Euclid Circular A"/>
                <a:ea typeface="Euclid Circular A"/>
                <a:cs typeface="Euclid Circular A"/>
                <a:sym typeface="Euclid Circular A"/>
              </a:defRPr>
            </a:lvl1pPr>
          </a:lstStyle>
          <a:p>
            <a:pPr algn="l"/>
            <a:r>
              <a:rPr lang="en-GB" dirty="0">
                <a:latin typeface="Euclid Circular A Bold" panose="020B0804000000000000" pitchFamily="34" charset="0"/>
              </a:rPr>
              <a:t>Data, Data, Data</a:t>
            </a:r>
            <a:endParaRPr dirty="0">
              <a:latin typeface="Euclid Circular A Bold" panose="020B0804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B191C9-9C10-4BB4-BF46-BD88A471B82B}"/>
              </a:ext>
            </a:extLst>
          </p:cNvPr>
          <p:cNvSpPr>
            <a:spLocks noGrp="1"/>
          </p:cNvSpPr>
          <p:nvPr/>
        </p:nvSpPr>
        <p:spPr>
          <a:xfrm>
            <a:off x="952500" y="2694426"/>
            <a:ext cx="117488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GB" sz="2400" dirty="0">
                <a:solidFill>
                  <a:srgbClr val="00A164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DEFINE WHAT YOU NEED TO KNOW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SWOT - The micro and macro environment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News, ONS, Sales data / location data/ Anecdotal evidence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Customer insight– Demographics, feedback, behaviours, barriers to entry – any changes?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Competitor analysis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Reach - PR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Social Media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Google Analytics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ROI – cost per piece, tracking progress</a:t>
            </a:r>
          </a:p>
        </p:txBody>
      </p:sp>
      <p:pic>
        <p:nvPicPr>
          <p:cNvPr id="10" name="M_Icon_Logos_RGB_Red.png">
            <a:extLst>
              <a:ext uri="{FF2B5EF4-FFF2-40B4-BE49-F238E27FC236}">
                <a16:creationId xmlns:a16="http://schemas.microsoft.com/office/drawing/2014/main" id="{7D3B1BB0-34FA-4A7E-9E49-109113C7D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6347" y="644624"/>
            <a:ext cx="1961953" cy="1961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8761345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570</Words>
  <Application>Microsoft Office PowerPoint</Application>
  <PresentationFormat>Custom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Euclid Circular A</vt:lpstr>
      <vt:lpstr>Euclid Circular A Bold</vt:lpstr>
      <vt:lpstr>Helvetica</vt:lpstr>
      <vt:lpstr>Helvetica Light</vt:lpstr>
      <vt:lpstr>Helvetica Neue</vt:lpstr>
      <vt:lpstr>White</vt:lpstr>
      <vt:lpstr>Marketing:  Increasing Your Reach</vt:lpstr>
      <vt:lpstr>This is me…</vt:lpstr>
      <vt:lpstr>PowerPoint Presentation</vt:lpstr>
      <vt:lpstr>The sweet spot…</vt:lpstr>
      <vt:lpstr>How to…</vt:lpstr>
      <vt:lpstr>PowerPoint Presentation</vt:lpstr>
      <vt:lpstr>Audit the plan…</vt:lpstr>
      <vt:lpstr>Setting achievable goals…</vt:lpstr>
      <vt:lpstr>Data, Data, Data</vt:lpstr>
      <vt:lpstr>Setting achievable goals…</vt:lpstr>
      <vt:lpstr>The next level</vt:lpstr>
      <vt:lpstr>Build a better brand experience…</vt:lpstr>
      <vt:lpstr>Be original</vt:lpstr>
      <vt:lpstr>Elevate your content…</vt:lpstr>
      <vt:lpstr>Traditional v Digital…</vt:lpstr>
      <vt:lpstr>PowerPoint Presentation</vt:lpstr>
      <vt:lpstr>PR…</vt:lpstr>
      <vt:lpstr>Networking…</vt:lpstr>
      <vt:lpstr>PowerPoint Presentation</vt:lpstr>
      <vt:lpstr>What next?</vt:lpstr>
      <vt:lpstr>Questions?</vt:lpstr>
      <vt:lpstr>Get in touch…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2021 Update</dc:title>
  <dc:creator>Michelle Emmerson-Grey</dc:creator>
  <cp:lastModifiedBy>Michelle Emmerson-Grey</cp:lastModifiedBy>
  <cp:revision>61</cp:revision>
  <dcterms:modified xsi:type="dcterms:W3CDTF">2021-05-17T07:34:03Z</dcterms:modified>
</cp:coreProperties>
</file>